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3757C95-CAB5-4C62-B196-610BE912716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06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48AF30-821A-44A1-9AFD-90C6A1A664AE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106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6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85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1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Arial" panose="020B0604020202020204" pitchFamily="34" charset="0"/>
              </a:rPr>
              <a:t>Check the client’s Power of Attorney document to make sure it covers</a:t>
            </a:r>
            <a:r>
              <a:rPr lang="en-US" altLang="en-US" baseline="0" dirty="0">
                <a:cs typeface="Arial" panose="020B0604020202020204" pitchFamily="34" charset="0"/>
              </a:rPr>
              <a:t> Tax Returns.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A “</a:t>
            </a:r>
            <a:r>
              <a:rPr lang="en-US" altLang="en-US" b="1" u="sng" baseline="0" dirty="0">
                <a:cs typeface="Arial" panose="020B0604020202020204" pitchFamily="34" charset="0"/>
              </a:rPr>
              <a:t>General Power of Attorney</a:t>
            </a:r>
            <a:r>
              <a:rPr lang="en-US" altLang="en-US" baseline="0" dirty="0">
                <a:cs typeface="Arial" panose="020B0604020202020204" pitchFamily="34" charset="0"/>
              </a:rPr>
              <a:t>” </a:t>
            </a:r>
            <a:r>
              <a:rPr lang="en-US" dirty="0">
                <a:effectLst/>
              </a:rPr>
              <a:t>permits the agent to conduct every kind of business or financial transaction.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dirty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 “</a:t>
            </a:r>
            <a:r>
              <a:rPr lang="en-US" b="1" u="sng" dirty="0">
                <a:effectLst/>
              </a:rPr>
              <a:t>Limited Power of Attorney</a:t>
            </a:r>
            <a:r>
              <a:rPr lang="en-US" dirty="0">
                <a:effectLst/>
              </a:rPr>
              <a:t>” permits the agent to perform a specific act or acts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Also check the dates on the Power of Attorney are</a:t>
            </a:r>
            <a:r>
              <a:rPr lang="en-US" baseline="0" dirty="0">
                <a:effectLst/>
              </a:rPr>
              <a:t> active.</a:t>
            </a:r>
            <a:endParaRPr lang="en-US" dirty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128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73" tIns="46186" rIns="92373" bIns="4618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199543-F412-4624-9632-725382D20893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7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333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06D75D-9A9C-48C8-A69B-4EA3429970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40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2538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5A183C-E3F8-4759-8BCA-DE1842397BE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6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7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7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E8063AF-797F-49FA-AC5C-3FA817A41523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07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25FC19F-E3E1-46DC-A901-8E3D5175165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20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71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34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Emphasize that there is a rule that we must inform taxpayers they are responsible for return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Read paragraph from 8879</a:t>
            </a:r>
          </a:p>
        </p:txBody>
      </p:sp>
      <p:sp>
        <p:nvSpPr>
          <p:cNvPr id="11171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CA0085-349E-408E-B306-597B4163F25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92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261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Taxpayer &amp; Spouse must both sign Form 8879</a:t>
            </a:r>
          </a:p>
          <a:p>
            <a:pPr>
              <a:buFontTx/>
              <a:buChar char="•"/>
              <a:defRPr/>
            </a:pPr>
            <a:endParaRPr lang="en-US" dirty="0"/>
          </a:p>
          <a:p>
            <a:pPr>
              <a:buFontTx/>
              <a:buChar char="•"/>
              <a:defRPr/>
            </a:pPr>
            <a:r>
              <a:rPr lang="en-US" dirty="0"/>
              <a:t> Inform taxpayers they are responsible for accuracy of return</a:t>
            </a:r>
          </a:p>
          <a:p>
            <a:pPr marL="274320" lvl="1">
              <a:buFontTx/>
              <a:buChar char="•"/>
              <a:defRPr/>
            </a:pPr>
            <a:r>
              <a:rPr lang="en-US" dirty="0"/>
              <a:t> Not just signing to allow e-filing</a:t>
            </a:r>
          </a:p>
          <a:p>
            <a:pPr marL="271463" lvl="1">
              <a:buFontTx/>
              <a:buChar char="•"/>
              <a:defRPr/>
            </a:pPr>
            <a:r>
              <a:rPr lang="en-US" dirty="0"/>
              <a:t> Do not need to keep copy of 8879 or Federal copy of W-2s &amp; 1099s to give to ERO</a:t>
            </a:r>
          </a:p>
          <a:p>
            <a:pPr marL="271463" lvl="1">
              <a:buFontTx/>
              <a:buChar char="•"/>
              <a:defRPr/>
            </a:pPr>
            <a:r>
              <a:rPr lang="en-US" dirty="0"/>
              <a:t> 8879 is given back to taxpayer(s) in envelope</a:t>
            </a:r>
          </a:p>
        </p:txBody>
      </p:sp>
      <p:sp>
        <p:nvSpPr>
          <p:cNvPr id="11192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2D8D48-BBB2-445D-BF73-1B6BE9FA8CA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192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DD182C-C020-47BF-BCBB-78DB510E1A2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Concluding The Interview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401733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Power of Attorney (POA) – Form 2848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5845"/>
            <a:ext cx="8077200" cy="4872251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 Required if someone other than taxpayer is signing return – gives authority for someone else to represent taxpayer with IRS</a:t>
            </a:r>
          </a:p>
          <a:p>
            <a:r>
              <a:rPr lang="en-US" altLang="en-US" dirty="0"/>
              <a:t> POA must include authority for income tax returns</a:t>
            </a:r>
          </a:p>
          <a:p>
            <a:r>
              <a:rPr lang="en-US" altLang="en-US" dirty="0"/>
              <a:t> Click on Your Office and then IRS Website.  Search for Forms 2848 (POA) and 8453 (Transmittal Form to IRS)</a:t>
            </a:r>
          </a:p>
          <a:p>
            <a:r>
              <a:rPr lang="en-US" altLang="en-US" dirty="0"/>
              <a:t> On Form 2848:</a:t>
            </a:r>
          </a:p>
          <a:p>
            <a:pPr lvl="1"/>
            <a:r>
              <a:rPr lang="en-US" altLang="en-US" dirty="0"/>
              <a:t> Fill in info about taxpayer (Line 1) and representative (Line 2)</a:t>
            </a:r>
          </a:p>
          <a:p>
            <a:pPr lvl="1"/>
            <a:r>
              <a:rPr lang="en-US" altLang="en-US" dirty="0"/>
              <a:t> List Income Tax Return as Acts Authorized (Line 3)</a:t>
            </a:r>
          </a:p>
          <a:p>
            <a:pPr lvl="1"/>
            <a:r>
              <a:rPr lang="en-US" altLang="en-US" dirty="0"/>
              <a:t> Complete Line 6 if taxpayer had a previous POA</a:t>
            </a:r>
          </a:p>
          <a:p>
            <a:pPr lvl="1"/>
            <a:r>
              <a:rPr lang="en-US" altLang="en-US" dirty="0"/>
              <a:t> Both taxpayer and representative must sign and date </a:t>
            </a:r>
          </a:p>
          <a:p>
            <a:r>
              <a:rPr lang="en-US" altLang="en-US" dirty="0"/>
              <a:t> On Form 8453, “</a:t>
            </a:r>
            <a:r>
              <a:rPr lang="en-US" dirty="0"/>
              <a:t>U.S. Individual Income Tax Transmittal for an IRS e-file Return,”  </a:t>
            </a:r>
            <a:r>
              <a:rPr lang="en-US" altLang="en-US" dirty="0"/>
              <a:t>check box to indicate that Form 2848 is being sent</a:t>
            </a:r>
          </a:p>
          <a:p>
            <a:r>
              <a:rPr lang="en-US" altLang="en-US" dirty="0"/>
              <a:t> POA is mailed to IRS along with Form 8453 transmittal form after e-file return is accepted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32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Refunds/Balance Due</a:t>
            </a:r>
            <a:endParaRPr lang="en-US" altLang="en-US" dirty="0"/>
          </a:p>
        </p:txBody>
      </p:sp>
      <p:sp>
        <p:nvSpPr>
          <p:cNvPr id="112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83140"/>
            <a:ext cx="8077200" cy="4741460"/>
          </a:xfrm>
        </p:spPr>
        <p:txBody>
          <a:bodyPr/>
          <a:lstStyle/>
          <a:p>
            <a:r>
              <a:rPr lang="en-US" altLang="en-US" dirty="0"/>
              <a:t> Discuss expected date/method of refund</a:t>
            </a:r>
          </a:p>
          <a:p>
            <a:r>
              <a:rPr lang="en-US" altLang="en-US" dirty="0"/>
              <a:t> Review payment alternatives if balance due</a:t>
            </a:r>
          </a:p>
          <a:p>
            <a:pPr lvl="1"/>
            <a:r>
              <a:rPr lang="en-US" altLang="en-US" dirty="0"/>
              <a:t> Can e-file now &amp; pay by 4/18 with payment voucher (1040-V)</a:t>
            </a:r>
          </a:p>
          <a:p>
            <a:r>
              <a:rPr lang="en-US" altLang="en-US" dirty="0"/>
              <a:t> Discuss how to avoid balance due in future</a:t>
            </a:r>
          </a:p>
          <a:p>
            <a:pPr lvl="1"/>
            <a:r>
              <a:rPr lang="en-US" altLang="en-US" dirty="0"/>
              <a:t> Increase withholdings from wages (W-4)</a:t>
            </a:r>
          </a:p>
          <a:p>
            <a:pPr lvl="1"/>
            <a:r>
              <a:rPr lang="en-US" altLang="en-US" dirty="0"/>
              <a:t> Request withholding  from pension, SS, broker</a:t>
            </a:r>
          </a:p>
          <a:p>
            <a:pPr lvl="1"/>
            <a:r>
              <a:rPr lang="en-US" altLang="en-US" dirty="0"/>
              <a:t> Make estimated tax payments </a:t>
            </a:r>
          </a:p>
          <a:p>
            <a:pPr lvl="2"/>
            <a:r>
              <a:rPr lang="en-US" altLang="en-US" dirty="0"/>
              <a:t> Assist with Form 1040-ES vouchers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456512" y="58579"/>
            <a:ext cx="231262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/>
              <a:t>Pub 4012 Tabs 13 &amp; 14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29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Last Word</a:t>
            </a:r>
            <a:endParaRPr lang="en-US" altLang="en-US" dirty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Explain what will happen next</a:t>
            </a:r>
          </a:p>
          <a:p>
            <a:pPr lvl="1"/>
            <a:r>
              <a:rPr lang="en-US" altLang="en-US" dirty="0"/>
              <a:t> Site responsibility</a:t>
            </a:r>
          </a:p>
          <a:p>
            <a:pPr lvl="1"/>
            <a:r>
              <a:rPr lang="en-US" altLang="en-US" dirty="0"/>
              <a:t> Taxpayer’s responsibility</a:t>
            </a:r>
          </a:p>
          <a:p>
            <a:r>
              <a:rPr lang="en-US" altLang="en-US" dirty="0"/>
              <a:t> Ask taxpayer if any questions</a:t>
            </a:r>
          </a:p>
          <a:p>
            <a:r>
              <a:rPr lang="en-US" altLang="en-US" dirty="0"/>
              <a:t> Remind taxpayer to bring current year tax envelope with them </a:t>
            </a:r>
            <a:r>
              <a:rPr lang="en-US" altLang="en-US"/>
              <a:t>next year </a:t>
            </a:r>
            <a:endParaRPr lang="en-US" altLang="en-US" dirty="0"/>
          </a:p>
          <a:p>
            <a:r>
              <a:rPr lang="en-US" altLang="en-US" dirty="0"/>
              <a:t> Ask taxpayer to refer friends to program</a:t>
            </a:r>
          </a:p>
          <a:p>
            <a:r>
              <a:rPr lang="en-US" altLang="en-US" dirty="0"/>
              <a:t> Thank taxpayer for coming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062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Miscellaneous Tax Forms</a:t>
            </a:r>
            <a:br>
              <a:rPr lang="en-US" altLang="en-US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Miscellaneous Forms</a:t>
            </a:r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Determine need for any miscellaneous tax forms</a:t>
            </a:r>
          </a:p>
          <a:p>
            <a:pPr lvl="1"/>
            <a:r>
              <a:rPr lang="en-US" dirty="0"/>
              <a:t> Injured Spouse Form (Form 8379)</a:t>
            </a:r>
          </a:p>
          <a:p>
            <a:pPr lvl="1"/>
            <a:r>
              <a:rPr lang="en-US" dirty="0"/>
              <a:t> Claim a Refund Due to a Deceased Taxpayer (Form 1310)</a:t>
            </a:r>
          </a:p>
          <a:p>
            <a:pPr lvl="1"/>
            <a:r>
              <a:rPr lang="en-US" dirty="0"/>
              <a:t> Application for Extension (Form 4868)</a:t>
            </a:r>
          </a:p>
          <a:p>
            <a:pPr lvl="1"/>
            <a:r>
              <a:rPr lang="en-US" dirty="0"/>
              <a:t> Married Filing Separately Allocations (Form 8958)</a:t>
            </a:r>
          </a:p>
          <a:p>
            <a:pPr lvl="1"/>
            <a:r>
              <a:rPr lang="en-US" dirty="0"/>
              <a:t> Installment Agreement (Form 9465)</a:t>
            </a:r>
          </a:p>
          <a:p>
            <a:pPr lvl="1"/>
            <a:r>
              <a:rPr lang="en-US" dirty="0"/>
              <a:t> Application for ITIN (Form W-7)</a:t>
            </a:r>
          </a:p>
          <a:p>
            <a:r>
              <a:rPr lang="en-US" dirty="0"/>
              <a:t> Find these forms in Federal section \ Miscellaneous Forms</a:t>
            </a:r>
          </a:p>
          <a:p>
            <a:r>
              <a:rPr lang="en-US" dirty="0"/>
              <a:t> Complete each as appropriate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5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458" y="1600200"/>
            <a:ext cx="797174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– Miscellaneous Forms</a:t>
            </a:r>
            <a:endParaRPr lang="en-US" altLang="en-US" sz="2400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344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Identity Theft is the fraudulent acquisition of a person’s private identifying information, usually for financial gain</a:t>
            </a:r>
          </a:p>
          <a:p>
            <a:r>
              <a:rPr lang="en-US" dirty="0"/>
              <a:t> IRS sends notices to known taxpayer victims (or potential victims) </a:t>
            </a:r>
          </a:p>
          <a:p>
            <a:pPr lvl="1"/>
            <a:r>
              <a:rPr lang="en-US" dirty="0"/>
              <a:t> Letter includes 6-digit Identity Theft Protection PIN for filing return (reissued each year)</a:t>
            </a:r>
          </a:p>
          <a:p>
            <a:r>
              <a:rPr lang="en-US" dirty="0"/>
              <a:t> Counselor should routinely ask taxpayer about this</a:t>
            </a:r>
          </a:p>
          <a:p>
            <a:r>
              <a:rPr lang="en-US" dirty="0"/>
              <a:t> Enter in Federal section \ Miscellaneous Forms \ IRS Identification Pin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947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IRS Identity Theft Pin</a:t>
            </a:r>
            <a:br>
              <a:rPr lang="en-US" alt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Miscellaneous Forms \ IRS Identification Pin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8488"/>
            <a:ext cx="8077200" cy="422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32000" y="3018971"/>
            <a:ext cx="555793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Enter Identity Theft PIN next to appropriate name</a:t>
            </a:r>
          </a:p>
        </p:txBody>
      </p:sp>
    </p:spTree>
    <p:extLst>
      <p:ext uri="{BB962C8B-B14F-4D97-AF65-F5344CB8AC3E}">
        <p14:creationId xmlns:p14="http://schemas.microsoft.com/office/powerpoint/2010/main" val="15240706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7525" t="5208" r="5710" b="6250"/>
          <a:stretch>
            <a:fillRect/>
          </a:stretch>
        </p:blipFill>
        <p:spPr bwMode="auto">
          <a:xfrm>
            <a:off x="609600" y="15240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– Questions in E-File Section</a:t>
            </a:r>
            <a:endParaRPr lang="en-US" altLang="en-US" sz="2400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2300" y="1524000"/>
            <a:ext cx="5958106" cy="206210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buSzPct val="120000"/>
              <a:buFont typeface="Wingdings" pitchFamily="2" charset="2"/>
              <a:buChar char="§"/>
            </a:pPr>
            <a:r>
              <a:rPr lang="en-US" sz="2800" dirty="0"/>
              <a:t> Answer questions in E-File section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400" dirty="0"/>
              <a:t>Language spoken in home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400" dirty="0"/>
              <a:t> Veteran status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400" dirty="0"/>
              <a:t> Disability status</a:t>
            </a:r>
          </a:p>
          <a:p>
            <a:pPr lvl="1">
              <a:buSzPct val="120000"/>
              <a:buFont typeface="Wingdings" pitchFamily="2" charset="2"/>
              <a:buChar char="§"/>
            </a:pPr>
            <a:r>
              <a:rPr lang="en-US" sz="2400" dirty="0"/>
              <a:t> Virtual or Drop-Off Method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90184" y="4419600"/>
            <a:ext cx="6042416" cy="2133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61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TS – Finalizing Return in TaxSlayer</a:t>
            </a:r>
            <a:endParaRPr lang="en-US" altLang="en-US" sz="2400" dirty="0"/>
          </a:p>
        </p:txBody>
      </p:sp>
      <p:sp>
        <p:nvSpPr>
          <p:cNvPr id="1110019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/>
          </a:bodyPr>
          <a:lstStyle/>
          <a:p>
            <a:r>
              <a:rPr lang="en-US" altLang="en-US" sz="2900" dirty="0"/>
              <a:t> Print copy of return for taxpayer</a:t>
            </a:r>
          </a:p>
          <a:p>
            <a:pPr lvl="1"/>
            <a:r>
              <a:rPr lang="en-US" altLang="en-US" sz="2700" dirty="0"/>
              <a:t> Print from e-File section of return</a:t>
            </a:r>
          </a:p>
          <a:p>
            <a:pPr lvl="2"/>
            <a:r>
              <a:rPr lang="en-US" altLang="en-US" sz="2300" dirty="0"/>
              <a:t> Click on Print Return Button on Submission page</a:t>
            </a:r>
          </a:p>
          <a:p>
            <a:pPr lvl="1"/>
            <a:r>
              <a:rPr lang="en-US" altLang="en-US" sz="2700" dirty="0"/>
              <a:t>  Print from Welcome page</a:t>
            </a:r>
          </a:p>
          <a:p>
            <a:pPr lvl="2"/>
            <a:r>
              <a:rPr lang="en-US" altLang="en-US" sz="2300" dirty="0"/>
              <a:t> Click on printer icon next to taxpayer’s name in Office Client list</a:t>
            </a:r>
          </a:p>
          <a:p>
            <a:pPr lvl="1"/>
            <a:r>
              <a:rPr lang="en-US" altLang="en-US" sz="2500" dirty="0"/>
              <a:t> Choose a print set from drop-down menu</a:t>
            </a:r>
          </a:p>
          <a:p>
            <a:pPr lvl="1"/>
            <a:r>
              <a:rPr lang="en-US" altLang="en-US" sz="2500" dirty="0"/>
              <a:t> Click Print Return</a:t>
            </a:r>
          </a:p>
          <a:p>
            <a:r>
              <a:rPr lang="en-US" altLang="en-US" sz="2900" dirty="0"/>
              <a:t> ERO will e-file returns &amp; notify counselor of any rejects</a:t>
            </a:r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6" name="TextBox 5" descr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591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Finalizing Return with Taxpayer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 Review printed return with taxpayer</a:t>
            </a:r>
          </a:p>
          <a:p>
            <a:pPr lvl="1"/>
            <a:r>
              <a:rPr lang="en-US" altLang="en-US" dirty="0"/>
              <a:t> Ask taxpayer to check spelling on names, SSNs, and address on top of 1040. </a:t>
            </a:r>
          </a:p>
          <a:p>
            <a:pPr lvl="1"/>
            <a:r>
              <a:rPr lang="en-US" altLang="en-US" dirty="0"/>
              <a:t> Review line by line Federal &amp; NJ 1040s</a:t>
            </a:r>
          </a:p>
          <a:p>
            <a:pPr lvl="1"/>
            <a:r>
              <a:rPr lang="en-US" altLang="en-US" dirty="0"/>
              <a:t> Highlight any carry-overs or “issues”</a:t>
            </a:r>
          </a:p>
          <a:p>
            <a:r>
              <a:rPr lang="en-US" altLang="en-US" dirty="0"/>
              <a:t> Have taxpayer(s) sign Form 8879 IRS E-File Signature Authorization </a:t>
            </a:r>
          </a:p>
          <a:p>
            <a:pPr lvl="1"/>
            <a:r>
              <a:rPr lang="en-US" altLang="en-US" b="1" u="sng" dirty="0">
                <a:solidFill>
                  <a:srgbClr val="FF0000"/>
                </a:solidFill>
              </a:rPr>
              <a:t> Inform taxpayers they are responsible for return</a:t>
            </a:r>
          </a:p>
          <a:p>
            <a:pPr lvl="1"/>
            <a:r>
              <a:rPr lang="en-US" altLang="en-US" dirty="0"/>
              <a:t> If joint return, BOTH taxpayers MUST sign</a:t>
            </a:r>
          </a:p>
          <a:p>
            <a:pPr lvl="2"/>
            <a:r>
              <a:rPr lang="en-US" altLang="en-US" dirty="0">
                <a:solidFill>
                  <a:srgbClr val="001132"/>
                </a:solidFill>
              </a:rPr>
              <a:t> Signatures acknowledge they know they are responsible for return and also gives permission to e-file</a:t>
            </a:r>
          </a:p>
          <a:p>
            <a:r>
              <a:rPr lang="en-US" altLang="en-US" dirty="0"/>
              <a:t> Assemble packet for taxpayer in envelope</a:t>
            </a:r>
          </a:p>
          <a:p>
            <a:pPr lvl="1"/>
            <a:r>
              <a:rPr lang="en-US" altLang="en-US" dirty="0"/>
              <a:t>  Return all source documents, Intake/Interview sheet, signed 8879 – DO NOT KEEP ANY TAXPAYER DOCUMENTS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649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1562100"/>
            <a:ext cx="7665357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82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TS IRS e-file Signature </a:t>
            </a:r>
            <a:br>
              <a:rPr lang="en-US" altLang="en-US" dirty="0"/>
            </a:br>
            <a:r>
              <a:rPr lang="en-US" altLang="en-US" dirty="0"/>
              <a:t>Authorization  - Form 8879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04799" y="3018970"/>
            <a:ext cx="8186057" cy="86722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1505858" y="2137229"/>
            <a:ext cx="7391400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  <a:cs typeface="Arial" charset="0"/>
              </a:rPr>
              <a:t>Inform taxpayer(s) they are responsible for return</a:t>
            </a:r>
          </a:p>
          <a:p>
            <a:pPr eaLnBrk="1" hangingPunct="1">
              <a:defRPr/>
            </a:pPr>
            <a:r>
              <a:rPr lang="en-US" sz="2200" b="1" dirty="0">
                <a:latin typeface="Arial" charset="0"/>
                <a:cs typeface="Arial" charset="0"/>
              </a:rPr>
              <a:t>and have them sign form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3" name="Picture 12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8627" y="5123542"/>
            <a:ext cx="8113487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New signed 8879 required if changes to return result in change: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 &gt; $50 in Total Income or AGI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 &gt; $14 in Total Tax, Federal Income Tax Withheld or Amount You Owe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 Any credit on return</a:t>
            </a:r>
          </a:p>
        </p:txBody>
      </p:sp>
    </p:spTree>
    <p:extLst>
      <p:ext uri="{BB962C8B-B14F-4D97-AF65-F5344CB8AC3E}">
        <p14:creationId xmlns:p14="http://schemas.microsoft.com/office/powerpoint/2010/main" val="112016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996</Words>
  <Application>Microsoft Office PowerPoint</Application>
  <PresentationFormat>On-screen Show (4:3)</PresentationFormat>
  <Paragraphs>160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Verdana</vt:lpstr>
      <vt:lpstr>Wingdings</vt:lpstr>
      <vt:lpstr>NJ Template 06</vt:lpstr>
      <vt:lpstr>Concluding The Interview</vt:lpstr>
      <vt:lpstr>Miscellaneous Tax Forms Federal Section \ Miscellaneous Forms</vt:lpstr>
      <vt:lpstr>TS – Miscellaneous Forms</vt:lpstr>
      <vt:lpstr>Identity Theft</vt:lpstr>
      <vt:lpstr>TS – IRS Identity Theft Pin Federal section \ Miscellaneous Forms \ IRS Identification Pin</vt:lpstr>
      <vt:lpstr>TS – Questions in E-File Section</vt:lpstr>
      <vt:lpstr>TS – Finalizing Return in TaxSlayer</vt:lpstr>
      <vt:lpstr>Finalizing Return with Taxpayer</vt:lpstr>
      <vt:lpstr>TS IRS e-file Signature  Authorization  - Form 8879</vt:lpstr>
      <vt:lpstr>Power of Attorney (POA) – Form 2848</vt:lpstr>
      <vt:lpstr>Refunds/Balance Due</vt:lpstr>
      <vt:lpstr>The Last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2016-12-12T21:01:09Z</dcterms:modified>
</cp:coreProperties>
</file>